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8288000" cy="10287000"/>
  <p:notesSz cx="6858000" cy="9144000"/>
  <p:embeddedFontLst>
    <p:embeddedFont>
      <p:font typeface="Open Sans" panose="020B0604020202020204" charset="0"/>
      <p:regular r:id="rId13"/>
    </p:embeddedFont>
    <p:embeddedFont>
      <p:font typeface="Open Sans Bold" panose="020B0604020202020204" charset="0"/>
      <p:regular r:id="rId14"/>
    </p:embeddedFont>
    <p:embeddedFont>
      <p:font typeface="Lato Bold" panose="020B0604020202020204" charset="0"/>
      <p:regular r:id="rId15"/>
    </p:embeddedFont>
    <p:embeddedFont>
      <p:font typeface="Lato Heavy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swal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074" y="-60229"/>
            <a:ext cx="18395074" cy="10347229"/>
          </a:xfrm>
          <a:custGeom>
            <a:avLst/>
            <a:gdLst/>
            <a:ahLst/>
            <a:cxnLst/>
            <a:rect l="l" t="t" r="r" b="b"/>
            <a:pathLst>
              <a:path w="18395074" h="10347229">
                <a:moveTo>
                  <a:pt x="0" y="0"/>
                </a:moveTo>
                <a:lnTo>
                  <a:pt x="18395074" y="0"/>
                </a:lnTo>
                <a:lnTo>
                  <a:pt x="18395074" y="10347229"/>
                </a:lnTo>
                <a:lnTo>
                  <a:pt x="0" y="1034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586" y="304800"/>
            <a:ext cx="17697904" cy="9609920"/>
            <a:chOff x="0" y="0"/>
            <a:chExt cx="4661176" cy="2531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176" cy="2531008"/>
            </a:xfrm>
            <a:custGeom>
              <a:avLst/>
              <a:gdLst/>
              <a:ahLst/>
              <a:cxnLst/>
              <a:rect l="l" t="t" r="r" b="b"/>
              <a:pathLst>
                <a:path w="4661176" h="2531008">
                  <a:moveTo>
                    <a:pt x="0" y="0"/>
                  </a:moveTo>
                  <a:lnTo>
                    <a:pt x="4661176" y="0"/>
                  </a:lnTo>
                  <a:lnTo>
                    <a:pt x="4661176" y="2531008"/>
                  </a:lnTo>
                  <a:lnTo>
                    <a:pt x="0" y="2531008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61176" cy="257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1037" y="555625"/>
            <a:ext cx="358529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 b="1" spc="235" dirty="0">
                <a:solidFill>
                  <a:srgbClr val="000000"/>
                </a:solidFill>
                <a:latin typeface="Lato Heavy Bold"/>
                <a:ea typeface="Lato Heavy Bold"/>
                <a:cs typeface="Lato Heavy Bold"/>
                <a:sym typeface="Lato Heavy Bold"/>
              </a:rPr>
              <a:t>ETAPA 1: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484" y="650875"/>
            <a:ext cx="1284500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b="1" spc="211" dirty="0" smtClean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VISUALIZAÇÕES</a:t>
            </a:r>
            <a:endParaRPr lang="en-US" sz="4500" b="1" spc="21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2" y="1501775"/>
            <a:ext cx="14430375" cy="798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66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586" y="304800"/>
            <a:ext cx="17697904" cy="9609920"/>
            <a:chOff x="0" y="0"/>
            <a:chExt cx="4661176" cy="2531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176" cy="2531008"/>
            </a:xfrm>
            <a:custGeom>
              <a:avLst/>
              <a:gdLst/>
              <a:ahLst/>
              <a:cxnLst/>
              <a:rect l="l" t="t" r="r" b="b"/>
              <a:pathLst>
                <a:path w="4661176" h="2531008">
                  <a:moveTo>
                    <a:pt x="0" y="0"/>
                  </a:moveTo>
                  <a:lnTo>
                    <a:pt x="4661176" y="0"/>
                  </a:lnTo>
                  <a:lnTo>
                    <a:pt x="4661176" y="2531008"/>
                  </a:lnTo>
                  <a:lnTo>
                    <a:pt x="0" y="2531008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61176" cy="257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1037" y="555625"/>
            <a:ext cx="358529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 b="1" spc="235" dirty="0">
                <a:solidFill>
                  <a:srgbClr val="000000"/>
                </a:solidFill>
                <a:latin typeface="Lato Heavy Bold"/>
                <a:ea typeface="Lato Heavy Bold"/>
                <a:cs typeface="Lato Heavy Bold"/>
                <a:sym typeface="Lato Heavy Bold"/>
              </a:rPr>
              <a:t>ETAPA 1: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484" y="650875"/>
            <a:ext cx="1284500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b="1" spc="211" dirty="0" smtClean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VISUALIZAÇÕES</a:t>
            </a:r>
            <a:endParaRPr lang="en-US" sz="4500" b="1" spc="21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38" y="2952580"/>
            <a:ext cx="147828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9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94896" y="3615887"/>
            <a:ext cx="10681198" cy="3055226"/>
            <a:chOff x="0" y="0"/>
            <a:chExt cx="14241597" cy="4073634"/>
          </a:xfrm>
        </p:grpSpPr>
        <p:sp>
          <p:nvSpPr>
            <p:cNvPr id="4" name="TextBox 4"/>
            <p:cNvSpPr txBox="1"/>
            <p:nvPr/>
          </p:nvSpPr>
          <p:spPr>
            <a:xfrm>
              <a:off x="0" y="810784"/>
              <a:ext cx="14119246" cy="2232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15"/>
                </a:lnSpc>
              </a:pPr>
              <a:r>
                <a:rPr lang="en-US" sz="11329" b="1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insights4mobility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03102"/>
              <a:ext cx="14180421" cy="970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3"/>
                </a:lnSpc>
              </a:pPr>
              <a:r>
                <a:rPr lang="en-US" sz="2342" b="1" spc="110">
                  <a:solidFill>
                    <a:srgbClr val="FFFFFF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CONSULTORIA </a:t>
              </a:r>
            </a:p>
            <a:p>
              <a:pPr algn="ctr">
                <a:lnSpc>
                  <a:spcPts val="2763"/>
                </a:lnSpc>
              </a:pPr>
              <a:r>
                <a:rPr lang="en-US" sz="2342" b="1" spc="110">
                  <a:solidFill>
                    <a:srgbClr val="FFFFFF"/>
                  </a:solidFill>
                  <a:latin typeface="Lato Heavy Bold"/>
                  <a:ea typeface="Lato Heavy Bold"/>
                  <a:cs typeface="Lato Heavy Bold"/>
                  <a:sym typeface="Lato Heavy Bold"/>
                </a:rPr>
                <a:t>PROJETO: SPTRANS - DIRETORIA PLANEJAMENTO E TRANSPORTE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14241597" cy="477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6"/>
                </a:lnSpc>
              </a:pPr>
              <a:r>
                <a:rPr lang="en-US" sz="2387" b="1" spc="37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GRUPO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92545" y="9087107"/>
            <a:ext cx="670725" cy="670725"/>
            <a:chOff x="0" y="0"/>
            <a:chExt cx="894300" cy="894300"/>
          </a:xfrm>
        </p:grpSpPr>
        <p:grpSp>
          <p:nvGrpSpPr>
            <p:cNvPr id="8" name="Group 8"/>
            <p:cNvGrpSpPr/>
            <p:nvPr/>
          </p:nvGrpSpPr>
          <p:grpSpPr>
            <a:xfrm>
              <a:off x="37571" y="18785"/>
              <a:ext cx="856729" cy="85672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63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894300" cy="894300"/>
            </a:xfrm>
            <a:custGeom>
              <a:avLst/>
              <a:gdLst/>
              <a:ahLst/>
              <a:cxnLst/>
              <a:rect l="l" t="t" r="r" b="b"/>
              <a:pathLst>
                <a:path w="894300" h="894300">
                  <a:moveTo>
                    <a:pt x="0" y="0"/>
                  </a:moveTo>
                  <a:lnTo>
                    <a:pt x="894300" y="0"/>
                  </a:lnTo>
                  <a:lnTo>
                    <a:pt x="894300" y="894300"/>
                  </a:lnTo>
                  <a:lnTo>
                    <a:pt x="0" y="894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745609" y="9087107"/>
            <a:ext cx="670725" cy="670725"/>
            <a:chOff x="0" y="0"/>
            <a:chExt cx="894300" cy="894300"/>
          </a:xfrm>
        </p:grpSpPr>
        <p:grpSp>
          <p:nvGrpSpPr>
            <p:cNvPr id="13" name="Group 13"/>
            <p:cNvGrpSpPr/>
            <p:nvPr/>
          </p:nvGrpSpPr>
          <p:grpSpPr>
            <a:xfrm>
              <a:off x="37571" y="18785"/>
              <a:ext cx="856729" cy="856729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63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894300" cy="894300"/>
            </a:xfrm>
            <a:custGeom>
              <a:avLst/>
              <a:gdLst/>
              <a:ahLst/>
              <a:cxnLst/>
              <a:rect l="l" t="t" r="r" b="b"/>
              <a:pathLst>
                <a:path w="894300" h="894300">
                  <a:moveTo>
                    <a:pt x="0" y="0"/>
                  </a:moveTo>
                  <a:lnTo>
                    <a:pt x="894300" y="0"/>
                  </a:lnTo>
                  <a:lnTo>
                    <a:pt x="894300" y="894300"/>
                  </a:lnTo>
                  <a:lnTo>
                    <a:pt x="0" y="894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471286" y="9087107"/>
            <a:ext cx="670725" cy="670725"/>
            <a:chOff x="0" y="0"/>
            <a:chExt cx="894300" cy="894300"/>
          </a:xfrm>
        </p:grpSpPr>
        <p:grpSp>
          <p:nvGrpSpPr>
            <p:cNvPr id="18" name="Group 18"/>
            <p:cNvGrpSpPr/>
            <p:nvPr/>
          </p:nvGrpSpPr>
          <p:grpSpPr>
            <a:xfrm>
              <a:off x="37571" y="18785"/>
              <a:ext cx="856729" cy="856729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63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0" y="0"/>
              <a:ext cx="894300" cy="894300"/>
            </a:xfrm>
            <a:custGeom>
              <a:avLst/>
              <a:gdLst/>
              <a:ahLst/>
              <a:cxnLst/>
              <a:rect l="l" t="t" r="r" b="b"/>
              <a:pathLst>
                <a:path w="894300" h="894300">
                  <a:moveTo>
                    <a:pt x="0" y="0"/>
                  </a:moveTo>
                  <a:lnTo>
                    <a:pt x="894300" y="0"/>
                  </a:lnTo>
                  <a:lnTo>
                    <a:pt x="894300" y="894300"/>
                  </a:lnTo>
                  <a:lnTo>
                    <a:pt x="0" y="894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3463270" y="9020432"/>
            <a:ext cx="29701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Diogenes Neto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90403" y="9020432"/>
            <a:ext cx="27516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Gustavo Sena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50782" y="9020432"/>
            <a:ext cx="28380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Rodolfo Giusti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586" y="304800"/>
            <a:ext cx="17697904" cy="9609920"/>
            <a:chOff x="0" y="0"/>
            <a:chExt cx="4661176" cy="2531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176" cy="2531008"/>
            </a:xfrm>
            <a:custGeom>
              <a:avLst/>
              <a:gdLst/>
              <a:ahLst/>
              <a:cxnLst/>
              <a:rect l="l" t="t" r="r" b="b"/>
              <a:pathLst>
                <a:path w="4661176" h="2531008">
                  <a:moveTo>
                    <a:pt x="0" y="0"/>
                  </a:moveTo>
                  <a:lnTo>
                    <a:pt x="4661176" y="0"/>
                  </a:lnTo>
                  <a:lnTo>
                    <a:pt x="4661176" y="2531008"/>
                  </a:lnTo>
                  <a:lnTo>
                    <a:pt x="0" y="2531008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61176" cy="257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66896" y="3031019"/>
            <a:ext cx="1715517" cy="1022525"/>
            <a:chOff x="0" y="0"/>
            <a:chExt cx="451823" cy="269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1823" cy="269307"/>
            </a:xfrm>
            <a:custGeom>
              <a:avLst/>
              <a:gdLst/>
              <a:ahLst/>
              <a:cxnLst/>
              <a:rect l="l" t="t" r="r" b="b"/>
              <a:pathLst>
                <a:path w="451823" h="269307">
                  <a:moveTo>
                    <a:pt x="0" y="0"/>
                  </a:moveTo>
                  <a:lnTo>
                    <a:pt x="451823" y="0"/>
                  </a:lnTo>
                  <a:lnTo>
                    <a:pt x="451823" y="269307"/>
                  </a:lnTo>
                  <a:lnTo>
                    <a:pt x="0" y="2693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51823" cy="316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782412" y="4338405"/>
            <a:ext cx="1223155" cy="652139"/>
            <a:chOff x="0" y="0"/>
            <a:chExt cx="322148" cy="171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2148" cy="171757"/>
            </a:xfrm>
            <a:custGeom>
              <a:avLst/>
              <a:gdLst/>
              <a:ahLst/>
              <a:cxnLst/>
              <a:rect l="l" t="t" r="r" b="b"/>
              <a:pathLst>
                <a:path w="322148" h="171757">
                  <a:moveTo>
                    <a:pt x="0" y="0"/>
                  </a:moveTo>
                  <a:lnTo>
                    <a:pt x="322148" y="0"/>
                  </a:lnTo>
                  <a:lnTo>
                    <a:pt x="322148" y="171757"/>
                  </a:lnTo>
                  <a:lnTo>
                    <a:pt x="0" y="1717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22148" cy="219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73947" y="5585104"/>
            <a:ext cx="1250796" cy="654897"/>
            <a:chOff x="0" y="0"/>
            <a:chExt cx="329428" cy="1724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9428" cy="172483"/>
            </a:xfrm>
            <a:custGeom>
              <a:avLst/>
              <a:gdLst/>
              <a:ahLst/>
              <a:cxnLst/>
              <a:rect l="l" t="t" r="r" b="b"/>
              <a:pathLst>
                <a:path w="329428" h="172483">
                  <a:moveTo>
                    <a:pt x="0" y="0"/>
                  </a:moveTo>
                  <a:lnTo>
                    <a:pt x="329428" y="0"/>
                  </a:lnTo>
                  <a:lnTo>
                    <a:pt x="329428" y="172483"/>
                  </a:lnTo>
                  <a:lnTo>
                    <a:pt x="0" y="1724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29428" cy="220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85212" y="6378598"/>
            <a:ext cx="1251432" cy="689535"/>
            <a:chOff x="0" y="0"/>
            <a:chExt cx="329595" cy="1816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9595" cy="181606"/>
            </a:xfrm>
            <a:custGeom>
              <a:avLst/>
              <a:gdLst/>
              <a:ahLst/>
              <a:cxnLst/>
              <a:rect l="l" t="t" r="r" b="b"/>
              <a:pathLst>
                <a:path w="329595" h="181606">
                  <a:moveTo>
                    <a:pt x="0" y="0"/>
                  </a:moveTo>
                  <a:lnTo>
                    <a:pt x="329595" y="0"/>
                  </a:lnTo>
                  <a:lnTo>
                    <a:pt x="329595" y="181606"/>
                  </a:lnTo>
                  <a:lnTo>
                    <a:pt x="0" y="1816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29595" cy="229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41901" y="6378598"/>
            <a:ext cx="1253786" cy="689535"/>
            <a:chOff x="0" y="0"/>
            <a:chExt cx="330215" cy="1816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0215" cy="181606"/>
            </a:xfrm>
            <a:custGeom>
              <a:avLst/>
              <a:gdLst/>
              <a:ahLst/>
              <a:cxnLst/>
              <a:rect l="l" t="t" r="r" b="b"/>
              <a:pathLst>
                <a:path w="330215" h="181606">
                  <a:moveTo>
                    <a:pt x="0" y="0"/>
                  </a:moveTo>
                  <a:lnTo>
                    <a:pt x="330215" y="0"/>
                  </a:lnTo>
                  <a:lnTo>
                    <a:pt x="330215" y="181606"/>
                  </a:lnTo>
                  <a:lnTo>
                    <a:pt x="0" y="1816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330215" cy="229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301806" y="5585104"/>
            <a:ext cx="1261225" cy="729931"/>
            <a:chOff x="0" y="0"/>
            <a:chExt cx="332175" cy="1922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2175" cy="192245"/>
            </a:xfrm>
            <a:custGeom>
              <a:avLst/>
              <a:gdLst/>
              <a:ahLst/>
              <a:cxnLst/>
              <a:rect l="l" t="t" r="r" b="b"/>
              <a:pathLst>
                <a:path w="332175" h="192245">
                  <a:moveTo>
                    <a:pt x="0" y="0"/>
                  </a:moveTo>
                  <a:lnTo>
                    <a:pt x="332175" y="0"/>
                  </a:lnTo>
                  <a:lnTo>
                    <a:pt x="332175" y="192245"/>
                  </a:lnTo>
                  <a:lnTo>
                    <a:pt x="0" y="1922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332175" cy="239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797879" y="6470996"/>
            <a:ext cx="1076429" cy="691431"/>
            <a:chOff x="0" y="0"/>
            <a:chExt cx="283504" cy="18210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83504" cy="182105"/>
            </a:xfrm>
            <a:custGeom>
              <a:avLst/>
              <a:gdLst/>
              <a:ahLst/>
              <a:cxnLst/>
              <a:rect l="l" t="t" r="r" b="b"/>
              <a:pathLst>
                <a:path w="283504" h="182105">
                  <a:moveTo>
                    <a:pt x="0" y="0"/>
                  </a:moveTo>
                  <a:lnTo>
                    <a:pt x="283504" y="0"/>
                  </a:lnTo>
                  <a:lnTo>
                    <a:pt x="283504" y="182105"/>
                  </a:lnTo>
                  <a:lnTo>
                    <a:pt x="0" y="1821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83504" cy="229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087537" y="7934261"/>
            <a:ext cx="1282630" cy="691431"/>
            <a:chOff x="0" y="0"/>
            <a:chExt cx="337812" cy="1821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37812" cy="182105"/>
            </a:xfrm>
            <a:custGeom>
              <a:avLst/>
              <a:gdLst/>
              <a:ahLst/>
              <a:cxnLst/>
              <a:rect l="l" t="t" r="r" b="b"/>
              <a:pathLst>
                <a:path w="337812" h="182105">
                  <a:moveTo>
                    <a:pt x="0" y="0"/>
                  </a:moveTo>
                  <a:lnTo>
                    <a:pt x="337812" y="0"/>
                  </a:lnTo>
                  <a:lnTo>
                    <a:pt x="337812" y="182105"/>
                  </a:lnTo>
                  <a:lnTo>
                    <a:pt x="0" y="1821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337812" cy="229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287309" y="7934261"/>
            <a:ext cx="1244586" cy="691431"/>
            <a:chOff x="0" y="0"/>
            <a:chExt cx="327792" cy="18210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7792" cy="182105"/>
            </a:xfrm>
            <a:custGeom>
              <a:avLst/>
              <a:gdLst/>
              <a:ahLst/>
              <a:cxnLst/>
              <a:rect l="l" t="t" r="r" b="b"/>
              <a:pathLst>
                <a:path w="327792" h="182105">
                  <a:moveTo>
                    <a:pt x="0" y="0"/>
                  </a:moveTo>
                  <a:lnTo>
                    <a:pt x="327792" y="0"/>
                  </a:lnTo>
                  <a:lnTo>
                    <a:pt x="327792" y="182105"/>
                  </a:lnTo>
                  <a:lnTo>
                    <a:pt x="0" y="1821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27792" cy="229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03420" y="7934261"/>
            <a:ext cx="1250387" cy="691431"/>
            <a:chOff x="0" y="0"/>
            <a:chExt cx="329320" cy="18210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29320" cy="182105"/>
            </a:xfrm>
            <a:custGeom>
              <a:avLst/>
              <a:gdLst/>
              <a:ahLst/>
              <a:cxnLst/>
              <a:rect l="l" t="t" r="r" b="b"/>
              <a:pathLst>
                <a:path w="329320" h="182105">
                  <a:moveTo>
                    <a:pt x="0" y="0"/>
                  </a:moveTo>
                  <a:lnTo>
                    <a:pt x="329320" y="0"/>
                  </a:lnTo>
                  <a:lnTo>
                    <a:pt x="329320" y="182105"/>
                  </a:lnTo>
                  <a:lnTo>
                    <a:pt x="0" y="1821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29320" cy="229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5322493" y="7934261"/>
            <a:ext cx="1245823" cy="691431"/>
            <a:chOff x="0" y="0"/>
            <a:chExt cx="328118" cy="18210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28118" cy="182105"/>
            </a:xfrm>
            <a:custGeom>
              <a:avLst/>
              <a:gdLst/>
              <a:ahLst/>
              <a:cxnLst/>
              <a:rect l="l" t="t" r="r" b="b"/>
              <a:pathLst>
                <a:path w="328118" h="182105">
                  <a:moveTo>
                    <a:pt x="0" y="0"/>
                  </a:moveTo>
                  <a:lnTo>
                    <a:pt x="328118" y="0"/>
                  </a:lnTo>
                  <a:lnTo>
                    <a:pt x="328118" y="182105"/>
                  </a:lnTo>
                  <a:lnTo>
                    <a:pt x="0" y="1821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328118" cy="229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8054884" y="2213668"/>
            <a:ext cx="9881606" cy="7411204"/>
          </a:xfrm>
          <a:custGeom>
            <a:avLst/>
            <a:gdLst/>
            <a:ahLst/>
            <a:cxnLst/>
            <a:rect l="l" t="t" r="r" b="b"/>
            <a:pathLst>
              <a:path w="9881606" h="7411204">
                <a:moveTo>
                  <a:pt x="0" y="0"/>
                </a:moveTo>
                <a:lnTo>
                  <a:pt x="9881605" y="0"/>
                </a:lnTo>
                <a:lnTo>
                  <a:pt x="9881605" y="7411204"/>
                </a:lnTo>
                <a:lnTo>
                  <a:pt x="0" y="741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38100" y="171450"/>
            <a:ext cx="6246687" cy="165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15"/>
              </a:lnSpc>
            </a:pPr>
            <a:r>
              <a:rPr lang="en-US" sz="11329" b="1">
                <a:solidFill>
                  <a:srgbClr val="140C15"/>
                </a:solidFill>
                <a:latin typeface="Oswald Bold"/>
                <a:ea typeface="Oswald Bold"/>
                <a:cs typeface="Oswald Bold"/>
                <a:sym typeface="Oswald Bold"/>
              </a:rPr>
              <a:t>O Cliente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38586" y="2493089"/>
            <a:ext cx="7184159" cy="249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140C15"/>
                </a:solidFill>
                <a:latin typeface="Open Sans"/>
                <a:ea typeface="Open Sans"/>
                <a:cs typeface="Open Sans"/>
                <a:sym typeface="Open Sans"/>
              </a:rPr>
              <a:t>A SPTrans, ou São Paulo Transporte S.A., é uma empresa que gerencia o sistema de transporte público por ônibus na cidade de São Paulo, Brasil, uma das maiores cidades do mundo. Hoje a operação conta com, aproximadamente, </a:t>
            </a:r>
            <a:r>
              <a:rPr lang="en-US" sz="1800" b="1">
                <a:solidFill>
                  <a:srgbClr val="140C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 mil Frotas</a:t>
            </a:r>
            <a:r>
              <a:rPr lang="en-US" sz="1800">
                <a:solidFill>
                  <a:srgbClr val="140C15"/>
                </a:solidFill>
                <a:latin typeface="Open Sans"/>
                <a:ea typeface="Open Sans"/>
                <a:cs typeface="Open Sans"/>
                <a:sym typeface="Open Sans"/>
              </a:rPr>
              <a:t>, operando em </a:t>
            </a:r>
            <a:r>
              <a:rPr lang="en-US" sz="1800" b="1">
                <a:solidFill>
                  <a:srgbClr val="140C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1,1 mil linhas</a:t>
            </a:r>
            <a:r>
              <a:rPr lang="en-US" sz="1800">
                <a:solidFill>
                  <a:srgbClr val="140C15"/>
                </a:solidFill>
                <a:latin typeface="Open Sans"/>
                <a:ea typeface="Open Sans"/>
                <a:cs typeface="Open Sans"/>
                <a:sym typeface="Open Sans"/>
              </a:rPr>
              <a:t> e fazendo, em média, </a:t>
            </a:r>
            <a:r>
              <a:rPr lang="en-US" sz="1800" b="1">
                <a:solidFill>
                  <a:srgbClr val="140C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5MM de viagens de passageiros</a:t>
            </a:r>
            <a:r>
              <a:rPr lang="en-US" sz="1800">
                <a:solidFill>
                  <a:srgbClr val="140C15"/>
                </a:solidFill>
                <a:latin typeface="Open Sans"/>
                <a:ea typeface="Open Sans"/>
                <a:cs typeface="Open Sans"/>
                <a:sym typeface="Open Sans"/>
              </a:rPr>
              <a:t> por </a:t>
            </a:r>
            <a:r>
              <a:rPr lang="en-US" sz="1800" b="1">
                <a:solidFill>
                  <a:srgbClr val="140C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dia</a:t>
            </a:r>
            <a:r>
              <a:rPr lang="en-US" sz="1800">
                <a:solidFill>
                  <a:srgbClr val="140C15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40C1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520"/>
              </a:lnSpc>
            </a:pPr>
            <a:endParaRPr lang="en-US" sz="1800">
              <a:solidFill>
                <a:srgbClr val="140C1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38586" y="6442421"/>
            <a:ext cx="7816298" cy="218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40C15"/>
                </a:solidFill>
                <a:latin typeface="Open Sans"/>
                <a:ea typeface="Open Sans"/>
                <a:cs typeface="Open Sans"/>
                <a:sym typeface="Open Sans"/>
              </a:rPr>
              <a:t>Nosso cliente, Diretoria de  Planejamento de Transporte, visa aplicar AI + otimização para criar melhor experiência para o usuário;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40C15"/>
                </a:solidFill>
                <a:latin typeface="Open Sans"/>
                <a:ea typeface="Open Sans"/>
                <a:cs typeface="Open Sans"/>
                <a:sym typeface="Open Sans"/>
              </a:rPr>
              <a:t>Atualmente, trabalham com monitoria extensa da operação, contudo usam dados de forma operacional e tática e entendem que precisam focar em transformar dado em operação;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40C15"/>
                </a:solidFill>
                <a:latin typeface="Open Sans"/>
                <a:ea typeface="Open Sans"/>
                <a:cs typeface="Open Sans"/>
                <a:sym typeface="Open Sans"/>
              </a:rPr>
              <a:t>Arquitetura friendly para times de dados focado em dataviz;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endParaRPr lang="en-US" sz="1800">
              <a:solidFill>
                <a:srgbClr val="140C1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38586" y="5153025"/>
            <a:ext cx="758513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140C1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586" y="304800"/>
            <a:ext cx="17697904" cy="9609920"/>
            <a:chOff x="0" y="0"/>
            <a:chExt cx="4661176" cy="2531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176" cy="2531008"/>
            </a:xfrm>
            <a:custGeom>
              <a:avLst/>
              <a:gdLst/>
              <a:ahLst/>
              <a:cxnLst/>
              <a:rect l="l" t="t" r="r" b="b"/>
              <a:pathLst>
                <a:path w="4661176" h="2531008">
                  <a:moveTo>
                    <a:pt x="0" y="0"/>
                  </a:moveTo>
                  <a:lnTo>
                    <a:pt x="4661176" y="0"/>
                  </a:lnTo>
                  <a:lnTo>
                    <a:pt x="4661176" y="2531008"/>
                  </a:lnTo>
                  <a:lnTo>
                    <a:pt x="0" y="2531008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61176" cy="257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6406632" y="4582569"/>
            <a:ext cx="5268090" cy="1900714"/>
          </a:xfrm>
          <a:prstGeom prst="line">
            <a:avLst/>
          </a:prstGeom>
          <a:ln w="38100" cap="flat">
            <a:solidFill>
              <a:srgbClr val="152F4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V="1">
            <a:off x="4837449" y="4832171"/>
            <a:ext cx="6837272" cy="256858"/>
          </a:xfrm>
          <a:prstGeom prst="line">
            <a:avLst/>
          </a:prstGeom>
          <a:ln w="38100" cap="flat">
            <a:solidFill>
              <a:srgbClr val="152F4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7630681" y="3821522"/>
            <a:ext cx="4044041" cy="4525730"/>
          </a:xfrm>
          <a:prstGeom prst="line">
            <a:avLst/>
          </a:prstGeom>
          <a:ln w="38100" cap="flat">
            <a:solidFill>
              <a:srgbClr val="152F4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289762" y="3471843"/>
            <a:ext cx="6544414" cy="4114800"/>
          </a:xfrm>
          <a:custGeom>
            <a:avLst/>
            <a:gdLst/>
            <a:ahLst/>
            <a:cxnLst/>
            <a:rect l="l" t="t" r="r" b="b"/>
            <a:pathLst>
              <a:path w="6544414" h="4114800">
                <a:moveTo>
                  <a:pt x="0" y="0"/>
                </a:moveTo>
                <a:lnTo>
                  <a:pt x="6544413" y="0"/>
                </a:lnTo>
                <a:lnTo>
                  <a:pt x="65444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9452" y="7037830"/>
            <a:ext cx="2131970" cy="1097626"/>
          </a:xfrm>
          <a:custGeom>
            <a:avLst/>
            <a:gdLst/>
            <a:ahLst/>
            <a:cxnLst/>
            <a:rect l="l" t="t" r="r" b="b"/>
            <a:pathLst>
              <a:path w="2131970" h="1097626">
                <a:moveTo>
                  <a:pt x="0" y="0"/>
                </a:moveTo>
                <a:lnTo>
                  <a:pt x="2131971" y="0"/>
                </a:lnTo>
                <a:lnTo>
                  <a:pt x="2131971" y="1097626"/>
                </a:lnTo>
                <a:lnTo>
                  <a:pt x="0" y="1097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630681" y="3763437"/>
            <a:ext cx="1418756" cy="1380063"/>
            <a:chOff x="0" y="0"/>
            <a:chExt cx="1891675" cy="1840084"/>
          </a:xfrm>
        </p:grpSpPr>
        <p:grpSp>
          <p:nvGrpSpPr>
            <p:cNvPr id="12" name="Group 12"/>
            <p:cNvGrpSpPr/>
            <p:nvPr/>
          </p:nvGrpSpPr>
          <p:grpSpPr>
            <a:xfrm>
              <a:off x="87734" y="61938"/>
              <a:ext cx="1716208" cy="171620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63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1891675" cy="1840084"/>
            </a:xfrm>
            <a:custGeom>
              <a:avLst/>
              <a:gdLst/>
              <a:ahLst/>
              <a:cxnLst/>
              <a:rect l="l" t="t" r="r" b="b"/>
              <a:pathLst>
                <a:path w="1891675" h="1840084">
                  <a:moveTo>
                    <a:pt x="0" y="0"/>
                  </a:moveTo>
                  <a:lnTo>
                    <a:pt x="1891675" y="0"/>
                  </a:lnTo>
                  <a:lnTo>
                    <a:pt x="1891675" y="1840084"/>
                  </a:lnTo>
                  <a:lnTo>
                    <a:pt x="0" y="1840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8100" y="171450"/>
            <a:ext cx="11636622" cy="165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15"/>
              </a:lnSpc>
            </a:pPr>
            <a:r>
              <a:rPr lang="en-US" sz="11329" b="1">
                <a:solidFill>
                  <a:srgbClr val="140C15"/>
                </a:solidFill>
                <a:latin typeface="Oswald Bold"/>
                <a:ea typeface="Oswald Bold"/>
                <a:cs typeface="Oswald Bold"/>
                <a:sym typeface="Oswald Bold"/>
              </a:rPr>
              <a:t>Jornada do Projeto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7216" y="6159751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90543" y="4765496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18311" y="4002179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3554122" y="3075584"/>
            <a:ext cx="8120599" cy="3407700"/>
          </a:xfrm>
          <a:prstGeom prst="line">
            <a:avLst/>
          </a:prstGeom>
          <a:ln w="38100" cap="flat">
            <a:solidFill>
              <a:srgbClr val="152F4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6935024" y="3497989"/>
            <a:ext cx="2469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74722" y="2403983"/>
            <a:ext cx="5907572" cy="129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Avaliação e Integração dos Dados;</a:t>
            </a:r>
          </a:p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Análise exploratória;</a:t>
            </a:r>
          </a:p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dashboard inicial para avaliação da operação;</a:t>
            </a:r>
          </a:p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direcionamento para modelagem;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74722" y="4484420"/>
            <a:ext cx="5907572" cy="97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Sugestão e aprovação de solução de AI; </a:t>
            </a:r>
          </a:p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Sugestão e aprovação de solução de Otimização;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74722" y="6135533"/>
            <a:ext cx="5907572" cy="647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MVP otimizador de Rotas;</a:t>
            </a:r>
          </a:p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MVP calculadora de Capacidade;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74722" y="7999500"/>
            <a:ext cx="5907572" cy="971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Avaliação de Resultado;</a:t>
            </a:r>
          </a:p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Go/No Go Rollout;</a:t>
            </a:r>
          </a:p>
          <a:p>
            <a:pPr marL="403307" lvl="1" indent="-201653" algn="l">
              <a:lnSpc>
                <a:spcPts val="2615"/>
              </a:lnSpc>
              <a:buFont typeface="Arial"/>
              <a:buChar char="•"/>
            </a:pPr>
            <a:r>
              <a:rPr lang="en-US" sz="186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Consultoria estrutura;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586" y="304800"/>
            <a:ext cx="17697904" cy="9609920"/>
            <a:chOff x="0" y="0"/>
            <a:chExt cx="4661176" cy="2531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176" cy="2531008"/>
            </a:xfrm>
            <a:custGeom>
              <a:avLst/>
              <a:gdLst/>
              <a:ahLst/>
              <a:cxnLst/>
              <a:rect l="l" t="t" r="r" b="b"/>
              <a:pathLst>
                <a:path w="4661176" h="2531008">
                  <a:moveTo>
                    <a:pt x="0" y="0"/>
                  </a:moveTo>
                  <a:lnTo>
                    <a:pt x="4661176" y="0"/>
                  </a:lnTo>
                  <a:lnTo>
                    <a:pt x="4661176" y="2531008"/>
                  </a:lnTo>
                  <a:lnTo>
                    <a:pt x="0" y="2531008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61176" cy="257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1037" y="555625"/>
            <a:ext cx="358529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 b="1" spc="235">
                <a:solidFill>
                  <a:srgbClr val="000000"/>
                </a:solidFill>
                <a:latin typeface="Lato Heavy Bold"/>
                <a:ea typeface="Lato Heavy Bold"/>
                <a:cs typeface="Lato Heavy Bold"/>
                <a:sym typeface="Lato Heavy Bold"/>
              </a:rPr>
              <a:t>ETAPA 1: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78662" y="650875"/>
            <a:ext cx="7701471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b="1" spc="21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ESCOPO &amp; EXECUÇÃO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591820"/>
            <a:ext cx="5599871" cy="335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Escopo</a:t>
            </a:r>
          </a:p>
          <a:p>
            <a:pPr marL="445514" lvl="1" indent="-222757" algn="l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compreender os dados disponíveis;</a:t>
            </a:r>
          </a:p>
          <a:p>
            <a:pPr marL="445514" lvl="1" indent="-222757" algn="l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construir pipeline de ingestão para análise;</a:t>
            </a:r>
          </a:p>
          <a:p>
            <a:pPr marL="445514" lvl="1" indent="-222757" algn="l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construção de dashboard para insights iniciais alinhado com cliente;</a:t>
            </a:r>
          </a:p>
          <a:p>
            <a:pPr marL="445514" lvl="1" indent="-222757" algn="l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dados: Posição e Rotas;</a:t>
            </a:r>
          </a:p>
          <a:p>
            <a:pPr algn="l">
              <a:lnSpc>
                <a:spcPts val="3168"/>
              </a:lnSpc>
            </a:pPr>
            <a:endParaRPr lang="en-US" sz="206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168"/>
              </a:lnSpc>
            </a:pPr>
            <a:endParaRPr lang="en-US" sz="206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74591" y="3591820"/>
            <a:ext cx="5599871" cy="259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8"/>
              </a:lnSpc>
            </a:pPr>
            <a:r>
              <a:rPr lang="en-US" sz="226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Execução</a:t>
            </a:r>
          </a:p>
          <a:p>
            <a:pPr marL="445514" lvl="1" indent="-222757" algn="l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Ingestão dos dados disponíveis e solicitados;</a:t>
            </a:r>
          </a:p>
          <a:p>
            <a:pPr marL="445514" lvl="1" indent="-222757" algn="l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construção de dashboards com Kpi’s para insights;</a:t>
            </a:r>
          </a:p>
          <a:p>
            <a:pPr marL="445514" lvl="1" indent="-222757" algn="l">
              <a:lnSpc>
                <a:spcPts val="2888"/>
              </a:lnSpc>
              <a:buFont typeface="Arial"/>
              <a:buChar char="•"/>
            </a:pPr>
            <a:r>
              <a:rPr lang="en-US" sz="20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disponibização dashboards;</a:t>
            </a:r>
          </a:p>
          <a:p>
            <a:pPr algn="l">
              <a:lnSpc>
                <a:spcPts val="3168"/>
              </a:lnSpc>
            </a:pPr>
            <a:endParaRPr lang="en-US" sz="206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586" y="304800"/>
            <a:ext cx="17697904" cy="9609920"/>
            <a:chOff x="0" y="0"/>
            <a:chExt cx="4661176" cy="2531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176" cy="2531008"/>
            </a:xfrm>
            <a:custGeom>
              <a:avLst/>
              <a:gdLst/>
              <a:ahLst/>
              <a:cxnLst/>
              <a:rect l="l" t="t" r="r" b="b"/>
              <a:pathLst>
                <a:path w="4661176" h="2531008">
                  <a:moveTo>
                    <a:pt x="0" y="0"/>
                  </a:moveTo>
                  <a:lnTo>
                    <a:pt x="4661176" y="0"/>
                  </a:lnTo>
                  <a:lnTo>
                    <a:pt x="4661176" y="2531008"/>
                  </a:lnTo>
                  <a:lnTo>
                    <a:pt x="0" y="2531008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61176" cy="257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9904" y="2409799"/>
            <a:ext cx="13746372" cy="607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5000"/>
              </a:lnSpc>
              <a:buFont typeface="Arial"/>
              <a:buChar char="•"/>
            </a:pPr>
            <a:r>
              <a:rPr lang="en-US" sz="2000" spc="4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ONDE ESTÃOS NOSSAS CONCENTRAÇÕES DE FROTAS? </a:t>
            </a:r>
          </a:p>
          <a:p>
            <a:pPr algn="just">
              <a:lnSpc>
                <a:spcPts val="5000"/>
              </a:lnSpc>
            </a:pPr>
            <a:endParaRPr lang="en-US" sz="2000" spc="494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1801" lvl="1" indent="-215900" algn="just">
              <a:lnSpc>
                <a:spcPts val="5000"/>
              </a:lnSpc>
              <a:buFont typeface="Arial"/>
              <a:buChar char="•"/>
            </a:pPr>
            <a:r>
              <a:rPr lang="en-US" sz="2000" spc="4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QUAL ÁREA MELHOR ABASTECIDA POR ROTAS?</a:t>
            </a:r>
          </a:p>
          <a:p>
            <a:pPr algn="just">
              <a:lnSpc>
                <a:spcPts val="5000"/>
              </a:lnSpc>
            </a:pPr>
            <a:endParaRPr lang="en-US" sz="2000" spc="494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1801" lvl="1" indent="-215900" algn="just">
              <a:lnSpc>
                <a:spcPts val="5000"/>
              </a:lnSpc>
              <a:buFont typeface="Arial"/>
              <a:buChar char="•"/>
            </a:pPr>
            <a:r>
              <a:rPr lang="en-US" sz="2000" spc="4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TRECHOS MAIS COMPLICADOS POR ROTA; </a:t>
            </a:r>
          </a:p>
          <a:p>
            <a:pPr algn="just">
              <a:lnSpc>
                <a:spcPts val="5000"/>
              </a:lnSpc>
            </a:pPr>
            <a:endParaRPr lang="en-US" sz="2000" spc="494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1801" lvl="1" indent="-215900" algn="just">
              <a:lnSpc>
                <a:spcPts val="5000"/>
              </a:lnSpc>
              <a:buFont typeface="Arial"/>
              <a:buChar char="•"/>
            </a:pPr>
            <a:r>
              <a:rPr lang="en-US" sz="2000" spc="4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DESVIOS NÃO PLANEJADOS; </a:t>
            </a:r>
          </a:p>
          <a:p>
            <a:pPr algn="just">
              <a:lnSpc>
                <a:spcPts val="5000"/>
              </a:lnSpc>
            </a:pPr>
            <a:endParaRPr lang="en-US" sz="2000" spc="494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1801" lvl="1" indent="-215900" algn="just">
              <a:lnSpc>
                <a:spcPts val="5000"/>
              </a:lnSpc>
              <a:buFont typeface="Arial"/>
              <a:buChar char="•"/>
            </a:pPr>
            <a:r>
              <a:rPr lang="en-US" sz="2000" spc="49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SCORE ROTAS (ATRASOS, VELOCIDADE, DESVIOS);</a:t>
            </a:r>
          </a:p>
          <a:p>
            <a:pPr algn="just">
              <a:lnSpc>
                <a:spcPts val="2800"/>
              </a:lnSpc>
            </a:pPr>
            <a:endParaRPr lang="en-US" sz="2000" spc="494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352311" y="2535025"/>
            <a:ext cx="615694" cy="554125"/>
          </a:xfrm>
          <a:custGeom>
            <a:avLst/>
            <a:gdLst/>
            <a:ahLst/>
            <a:cxnLst/>
            <a:rect l="l" t="t" r="r" b="b"/>
            <a:pathLst>
              <a:path w="615694" h="554125">
                <a:moveTo>
                  <a:pt x="0" y="0"/>
                </a:moveTo>
                <a:lnTo>
                  <a:pt x="615695" y="0"/>
                </a:lnTo>
                <a:lnTo>
                  <a:pt x="615695" y="554125"/>
                </a:lnTo>
                <a:lnTo>
                  <a:pt x="0" y="554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1037" y="555625"/>
            <a:ext cx="358529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 b="1" spc="235">
                <a:solidFill>
                  <a:srgbClr val="000000"/>
                </a:solidFill>
                <a:latin typeface="Lato Heavy Bold"/>
                <a:ea typeface="Lato Heavy Bold"/>
                <a:cs typeface="Lato Heavy Bold"/>
                <a:sym typeface="Lato Heavy Bold"/>
              </a:rPr>
              <a:t>ETAPA 1: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0875"/>
            <a:ext cx="1284500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b="1" spc="21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PERGUNTAS DE NEGÓCIO</a:t>
            </a:r>
          </a:p>
        </p:txBody>
      </p:sp>
      <p:sp>
        <p:nvSpPr>
          <p:cNvPr id="10" name="Freeform 10"/>
          <p:cNvSpPr/>
          <p:nvPr/>
        </p:nvSpPr>
        <p:spPr>
          <a:xfrm>
            <a:off x="9087537" y="3765412"/>
            <a:ext cx="615694" cy="554125"/>
          </a:xfrm>
          <a:custGeom>
            <a:avLst/>
            <a:gdLst/>
            <a:ahLst/>
            <a:cxnLst/>
            <a:rect l="l" t="t" r="r" b="b"/>
            <a:pathLst>
              <a:path w="615694" h="554125">
                <a:moveTo>
                  <a:pt x="0" y="0"/>
                </a:moveTo>
                <a:lnTo>
                  <a:pt x="615695" y="0"/>
                </a:lnTo>
                <a:lnTo>
                  <a:pt x="615695" y="554125"/>
                </a:lnTo>
                <a:lnTo>
                  <a:pt x="0" y="554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586" y="304800"/>
            <a:ext cx="17697904" cy="9609920"/>
            <a:chOff x="0" y="0"/>
            <a:chExt cx="4661176" cy="2531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176" cy="2531008"/>
            </a:xfrm>
            <a:custGeom>
              <a:avLst/>
              <a:gdLst/>
              <a:ahLst/>
              <a:cxnLst/>
              <a:rect l="l" t="t" r="r" b="b"/>
              <a:pathLst>
                <a:path w="4661176" h="2531008">
                  <a:moveTo>
                    <a:pt x="0" y="0"/>
                  </a:moveTo>
                  <a:lnTo>
                    <a:pt x="4661176" y="0"/>
                  </a:lnTo>
                  <a:lnTo>
                    <a:pt x="4661176" y="2531008"/>
                  </a:lnTo>
                  <a:lnTo>
                    <a:pt x="0" y="2531008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61176" cy="257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3797" y="3003631"/>
            <a:ext cx="16507480" cy="5117319"/>
          </a:xfrm>
          <a:custGeom>
            <a:avLst/>
            <a:gdLst/>
            <a:ahLst/>
            <a:cxnLst/>
            <a:rect l="l" t="t" r="r" b="b"/>
            <a:pathLst>
              <a:path w="16507480" h="5117319">
                <a:moveTo>
                  <a:pt x="0" y="0"/>
                </a:moveTo>
                <a:lnTo>
                  <a:pt x="16507480" y="0"/>
                </a:lnTo>
                <a:lnTo>
                  <a:pt x="16507480" y="5117319"/>
                </a:lnTo>
                <a:lnTo>
                  <a:pt x="0" y="5117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1037" y="555625"/>
            <a:ext cx="358529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 b="1" spc="235">
                <a:solidFill>
                  <a:srgbClr val="000000"/>
                </a:solidFill>
                <a:latin typeface="Lato Heavy Bold"/>
                <a:ea typeface="Lato Heavy Bold"/>
                <a:cs typeface="Lato Heavy Bold"/>
                <a:sym typeface="Lato Heavy Bold"/>
              </a:rPr>
              <a:t>ETAPA 1: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484" y="650875"/>
            <a:ext cx="1284500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b="1" spc="21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ARQUITETURA DO PROJETO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586" y="304800"/>
            <a:ext cx="17697904" cy="9609920"/>
            <a:chOff x="0" y="0"/>
            <a:chExt cx="4661176" cy="2531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176" cy="2531008"/>
            </a:xfrm>
            <a:custGeom>
              <a:avLst/>
              <a:gdLst/>
              <a:ahLst/>
              <a:cxnLst/>
              <a:rect l="l" t="t" r="r" b="b"/>
              <a:pathLst>
                <a:path w="4661176" h="2531008">
                  <a:moveTo>
                    <a:pt x="0" y="0"/>
                  </a:moveTo>
                  <a:lnTo>
                    <a:pt x="4661176" y="0"/>
                  </a:lnTo>
                  <a:lnTo>
                    <a:pt x="4661176" y="2531008"/>
                  </a:lnTo>
                  <a:lnTo>
                    <a:pt x="0" y="2531008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61176" cy="257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1037" y="555625"/>
            <a:ext cx="358529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 b="1" spc="235" dirty="0">
                <a:solidFill>
                  <a:srgbClr val="000000"/>
                </a:solidFill>
                <a:latin typeface="Lato Heavy Bold"/>
                <a:ea typeface="Lato Heavy Bold"/>
                <a:cs typeface="Lato Heavy Bold"/>
                <a:sym typeface="Lato Heavy Bold"/>
              </a:rPr>
              <a:t>ETAPA 1: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484" y="650875"/>
            <a:ext cx="1284500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b="1" spc="211" dirty="0" smtClean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VISUALIZAÇÕES</a:t>
            </a:r>
            <a:endParaRPr lang="en-US" sz="4500" b="1" spc="21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51307"/>
            <a:ext cx="150114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7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41280"/>
          </a:xfrm>
          <a:custGeom>
            <a:avLst/>
            <a:gdLst/>
            <a:ahLst/>
            <a:cxnLst/>
            <a:rect l="l" t="t" r="r" b="b"/>
            <a:pathLst>
              <a:path w="18288000" h="1024128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586" y="304800"/>
            <a:ext cx="17697904" cy="9609920"/>
            <a:chOff x="0" y="0"/>
            <a:chExt cx="4661176" cy="2531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61176" cy="2531008"/>
            </a:xfrm>
            <a:custGeom>
              <a:avLst/>
              <a:gdLst/>
              <a:ahLst/>
              <a:cxnLst/>
              <a:rect l="l" t="t" r="r" b="b"/>
              <a:pathLst>
                <a:path w="4661176" h="2531008">
                  <a:moveTo>
                    <a:pt x="0" y="0"/>
                  </a:moveTo>
                  <a:lnTo>
                    <a:pt x="4661176" y="0"/>
                  </a:lnTo>
                  <a:lnTo>
                    <a:pt x="4661176" y="2531008"/>
                  </a:lnTo>
                  <a:lnTo>
                    <a:pt x="0" y="2531008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61176" cy="25786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1037" y="555625"/>
            <a:ext cx="358529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 b="1" spc="235" dirty="0">
                <a:solidFill>
                  <a:srgbClr val="000000"/>
                </a:solidFill>
                <a:latin typeface="Lato Heavy Bold"/>
                <a:ea typeface="Lato Heavy Bold"/>
                <a:cs typeface="Lato Heavy Bold"/>
                <a:sym typeface="Lato Heavy Bold"/>
              </a:rPr>
              <a:t>ETAPA 1: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5484" y="650875"/>
            <a:ext cx="1284500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  <a:spcBef>
                <a:spcPct val="0"/>
              </a:spcBef>
            </a:pPr>
            <a:r>
              <a:rPr lang="en-US" sz="4500" b="1" spc="211" dirty="0" smtClean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VISUALIZAÇÕES</a:t>
            </a:r>
            <a:endParaRPr lang="en-US" sz="4500" b="1" spc="21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2809875"/>
            <a:ext cx="148304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54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326</Words>
  <Application>Microsoft Office PowerPoint</Application>
  <PresentationFormat>Personalizar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Open Sans</vt:lpstr>
      <vt:lpstr>Open Sans Bold</vt:lpstr>
      <vt:lpstr>Lato Bold</vt:lpstr>
      <vt:lpstr>Arial</vt:lpstr>
      <vt:lpstr>Lato Heavy Bold</vt:lpstr>
      <vt:lpstr>Calibri</vt:lpstr>
      <vt:lpstr>Oswald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</dc:title>
  <dc:creator>Meu Computador</dc:creator>
  <cp:lastModifiedBy>Conta da Microsoft</cp:lastModifiedBy>
  <cp:revision>3</cp:revision>
  <dcterms:created xsi:type="dcterms:W3CDTF">2006-08-16T00:00:00Z</dcterms:created>
  <dcterms:modified xsi:type="dcterms:W3CDTF">2024-09-27T00:53:02Z</dcterms:modified>
  <dc:identifier>DAGRrp9wUcs</dc:identifier>
</cp:coreProperties>
</file>